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9" r:id="rId9"/>
    <p:sldId id="270" r:id="rId10"/>
    <p:sldId id="271" r:id="rId11"/>
    <p:sldId id="272" r:id="rId12"/>
    <p:sldId id="273" r:id="rId13"/>
    <p:sldId id="274" r:id="rId14"/>
    <p:sldId id="266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5" r:id="rId25"/>
    <p:sldId id="284" r:id="rId26"/>
    <p:sldId id="267" r:id="rId27"/>
    <p:sldId id="286" r:id="rId28"/>
    <p:sldId id="287" r:id="rId29"/>
    <p:sldId id="288" r:id="rId30"/>
    <p:sldId id="289" r:id="rId31"/>
    <p:sldId id="290" r:id="rId32"/>
    <p:sldId id="291" r:id="rId33"/>
    <p:sldId id="261" r:id="rId34"/>
    <p:sldId id="262" r:id="rId35"/>
    <p:sldId id="263" r:id="rId36"/>
    <p:sldId id="268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74"/>
    </p:cViewPr>
  </p:sorterViewPr>
  <p:notesViewPr>
    <p:cSldViewPr>
      <p:cViewPr varScale="1">
        <p:scale>
          <a:sx n="57" d="100"/>
          <a:sy n="57" d="100"/>
        </p:scale>
        <p:origin x="-281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40303C-34BD-40BC-A26C-76E410906AE2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31267-7710-4C9C-A27F-99396A9508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696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4108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361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3612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3612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3612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4108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5355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907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9074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907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90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0279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9074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9074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9074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00780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5918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45215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0574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08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759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20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3612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3612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361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cc_mainmenu.pptx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cc_mainmenu.pptx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7" name="Picture 6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152388"/>
            <a:ext cx="629412" cy="629412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240379"/>
            <a:ext cx="914400" cy="541421"/>
          </a:xfrm>
          <a:prstGeom prst="rect">
            <a:avLst/>
          </a:prstGeom>
        </p:spPr>
      </p:pic>
      <p:pic>
        <p:nvPicPr>
          <p:cNvPr id="9" name="Picture 8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6251659"/>
            <a:ext cx="895350" cy="5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056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ample/Non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4"/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304800"/>
            <a:ext cx="7696200" cy="6096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question</a:t>
            </a:r>
            <a:endParaRPr lang="en-US" dirty="0"/>
          </a:p>
        </p:txBody>
      </p:sp>
      <p:sp>
        <p:nvSpPr>
          <p:cNvPr id="6" name="Text Placeholder 26"/>
          <p:cNvSpPr>
            <a:spLocks noGrp="1"/>
          </p:cNvSpPr>
          <p:nvPr>
            <p:ph type="body" sz="quarter" idx="18" hasCustomPrompt="1"/>
          </p:nvPr>
        </p:nvSpPr>
        <p:spPr>
          <a:xfrm>
            <a:off x="685800" y="12192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7" name="Text Placeholder 26"/>
          <p:cNvSpPr>
            <a:spLocks noGrp="1"/>
          </p:cNvSpPr>
          <p:nvPr>
            <p:ph type="body" sz="quarter" idx="19" hasCustomPrompt="1"/>
          </p:nvPr>
        </p:nvSpPr>
        <p:spPr>
          <a:xfrm>
            <a:off x="4876800" y="12192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5" hasCustomPrompt="1"/>
          </p:nvPr>
        </p:nvSpPr>
        <p:spPr>
          <a:xfrm>
            <a:off x="685800" y="48768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  <p:sp>
        <p:nvSpPr>
          <p:cNvPr id="9" name="Text Placeholder 19"/>
          <p:cNvSpPr>
            <a:spLocks noGrp="1"/>
          </p:cNvSpPr>
          <p:nvPr>
            <p:ph type="body" sz="quarter" idx="20" hasCustomPrompt="1"/>
          </p:nvPr>
        </p:nvSpPr>
        <p:spPr>
          <a:xfrm>
            <a:off x="4953000" y="48768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029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81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010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035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69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6" name="Picture 15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240379"/>
            <a:ext cx="914400" cy="541421"/>
          </a:xfrm>
          <a:prstGeom prst="rect">
            <a:avLst/>
          </a:prstGeom>
        </p:spPr>
      </p:pic>
      <p:pic>
        <p:nvPicPr>
          <p:cNvPr id="17" name="Picture 16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152388"/>
            <a:ext cx="629412" cy="629412"/>
          </a:xfrm>
          <a:prstGeom prst="rect">
            <a:avLst/>
          </a:prstGeom>
        </p:spPr>
      </p:pic>
      <p:pic>
        <p:nvPicPr>
          <p:cNvPr id="18" name="Picture 17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6251659"/>
            <a:ext cx="895350" cy="5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067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st_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6240379"/>
            <a:ext cx="914400" cy="541421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152388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709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ain_m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9">
            <a:hlinkClick r:id="rId2" action="ppaction://hlinkpres?slideindex=1&amp;slidetitle=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476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229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8" name="Picture 17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240379"/>
            <a:ext cx="914400" cy="541421"/>
          </a:xfrm>
          <a:prstGeom prst="rect">
            <a:avLst/>
          </a:prstGeom>
        </p:spPr>
      </p:pic>
      <p:pic>
        <p:nvPicPr>
          <p:cNvPr id="19" name="Picture 18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6251659"/>
            <a:ext cx="895350" cy="530141"/>
          </a:xfrm>
          <a:prstGeom prst="rect">
            <a:avLst/>
          </a:prstGeom>
        </p:spPr>
      </p:pic>
      <p:pic>
        <p:nvPicPr>
          <p:cNvPr id="20" name="Picture 19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152388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049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7" name="Picture 16">
            <a:hlinkClick r:id="rId2" action="ppaction://hlinkpres?slideindex=1&amp;slidetitle=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245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337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0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67290-0B3B-4F86-A77F-85DDC2892739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571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6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3" Type="http://schemas.openxmlformats.org/officeDocument/2006/relationships/slide" Target="slide2.xml"/><Relationship Id="rId7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cc_req_links.pptx" TargetMode="External"/><Relationship Id="rId5" Type="http://schemas.openxmlformats.org/officeDocument/2006/relationships/slide" Target="slide4.xml"/><Relationship Id="rId10" Type="http://schemas.openxmlformats.org/officeDocument/2006/relationships/slide" Target="slide35.xml"/><Relationship Id="rId4" Type="http://schemas.openxmlformats.org/officeDocument/2006/relationships/slide" Target="slide3.xml"/><Relationship Id="rId9" Type="http://schemas.openxmlformats.org/officeDocument/2006/relationships/slide" Target="slide3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1.xml"/><Relationship Id="rId5" Type="http://schemas.openxmlformats.org/officeDocument/2006/relationships/slide" Target="slide30.xml"/><Relationship Id="rId4" Type="http://schemas.openxmlformats.org/officeDocument/2006/relationships/slide" Target="slide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creencast.com/t/XUWle0nHnW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creencast.com/t/I6E10q6lko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</a:t>
            </a:r>
            <a:br>
              <a:rPr lang="en-US" dirty="0" smtClean="0"/>
            </a:br>
            <a:r>
              <a:rPr lang="en-US" dirty="0" smtClean="0"/>
              <a:t>New Course Outline Menu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400" dirty="0" smtClean="0">
                <a:hlinkClick r:id="rId3" action="ppaction://hlinksldjump"/>
              </a:rPr>
              <a:t>16 Required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4" action="ppaction://hlinksldjump"/>
              </a:rPr>
              <a:t>Extra Catalog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5" action="ppaction://hlinksldjump"/>
              </a:rPr>
              <a:t>General Education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6" action="ppaction://hlinkpres?slideindex=1&amp;slidetitle="/>
              </a:rPr>
              <a:t>Fields with Required Links</a:t>
            </a:r>
            <a:endParaRPr lang="en-US" sz="24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>
              <a:lnSpc>
                <a:spcPct val="200000"/>
              </a:lnSpc>
              <a:defRPr/>
            </a:pPr>
            <a:r>
              <a:rPr lang="en-US" sz="2400" dirty="0">
                <a:hlinkClick r:id="rId7" action="ppaction://hlinksldjump"/>
              </a:rPr>
              <a:t>New </a:t>
            </a:r>
            <a:r>
              <a:rPr lang="en-US" sz="2400" dirty="0" smtClean="0">
                <a:hlinkClick r:id="rId7" action="ppaction://hlinksldjump"/>
              </a:rPr>
              <a:t>Outline </a:t>
            </a:r>
            <a:r>
              <a:rPr lang="en-US" sz="2400" dirty="0">
                <a:hlinkClick r:id="rId7" action="ppaction://hlinksldjump"/>
              </a:rPr>
              <a:t>from Scratch</a:t>
            </a:r>
            <a:endParaRPr lang="en-US" sz="2400" dirty="0"/>
          </a:p>
          <a:p>
            <a:pPr lvl="0">
              <a:defRPr/>
            </a:pPr>
            <a:r>
              <a:rPr lang="en-US" sz="2400" dirty="0">
                <a:hlinkClick r:id="rId8" action="ppaction://hlinksldjump"/>
              </a:rPr>
              <a:t>New Outline from Experimental</a:t>
            </a:r>
            <a:endParaRPr lang="en-US" sz="2400" dirty="0"/>
          </a:p>
          <a:p>
            <a:pPr lvl="0">
              <a:lnSpc>
                <a:spcPct val="200000"/>
              </a:lnSpc>
              <a:defRPr/>
            </a:pPr>
            <a:r>
              <a:rPr lang="en-US" sz="2400" dirty="0" smtClean="0">
                <a:hlinkClick r:id="rId9" action="ppaction://hlinksldjump"/>
              </a:rPr>
              <a:t>Examples</a:t>
            </a:r>
            <a:endParaRPr lang="en-US" sz="2400" dirty="0" smtClean="0"/>
          </a:p>
          <a:p>
            <a:pPr lvl="0">
              <a:lnSpc>
                <a:spcPct val="200000"/>
              </a:lnSpc>
              <a:defRPr/>
            </a:pPr>
            <a:r>
              <a:rPr lang="en-US" sz="2400" dirty="0" smtClean="0">
                <a:hlinkClick r:id="rId10" action="ppaction://hlinksldjump"/>
              </a:rPr>
              <a:t>Trial Run</a:t>
            </a:r>
            <a:endParaRPr lang="en-US" sz="2400" dirty="0" smtClean="0"/>
          </a:p>
          <a:p>
            <a:pPr lvl="0">
              <a:lnSpc>
                <a:spcPct val="200000"/>
              </a:lnSpc>
              <a:buNone/>
              <a:defRPr/>
            </a:pP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0727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Competency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39" y="1235869"/>
            <a:ext cx="7457261" cy="4936331"/>
          </a:xfrm>
        </p:spPr>
      </p:pic>
    </p:spTree>
    <p:extLst>
      <p:ext uri="{BB962C8B-B14F-4D97-AF65-F5344CB8AC3E}">
        <p14:creationId xmlns:p14="http://schemas.microsoft.com/office/powerpoint/2010/main" val="823589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</a:t>
            </a:r>
            <a:r>
              <a:rPr lang="en-US" dirty="0" smtClean="0"/>
              <a:t>e </a:t>
            </a:r>
            <a:r>
              <a:rPr lang="en-US" dirty="0" smtClean="0"/>
              <a:t>Competency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019" y="1310652"/>
            <a:ext cx="7314781" cy="4937748"/>
          </a:xfrm>
        </p:spPr>
      </p:pic>
    </p:spTree>
    <p:extLst>
      <p:ext uri="{BB962C8B-B14F-4D97-AF65-F5344CB8AC3E}">
        <p14:creationId xmlns:p14="http://schemas.microsoft.com/office/powerpoint/2010/main" val="268879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</a:t>
            </a:r>
            <a:r>
              <a:rPr lang="en-US" dirty="0" smtClean="0"/>
              <a:t>e </a:t>
            </a:r>
            <a:r>
              <a:rPr lang="en-US" dirty="0" smtClean="0"/>
              <a:t>Competency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542" y="1207928"/>
            <a:ext cx="6637658" cy="5040472"/>
          </a:xfrm>
        </p:spPr>
      </p:pic>
    </p:spTree>
    <p:extLst>
      <p:ext uri="{BB962C8B-B14F-4D97-AF65-F5344CB8AC3E}">
        <p14:creationId xmlns:p14="http://schemas.microsoft.com/office/powerpoint/2010/main" val="2155008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Vocational courses sometimes require many </a:t>
            </a:r>
            <a:r>
              <a:rPr lang="en-US" dirty="0" err="1" smtClean="0"/>
              <a:t>many</a:t>
            </a:r>
            <a:r>
              <a:rPr lang="en-US" dirty="0" smtClean="0"/>
              <a:t> more competencies!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93" y="1186408"/>
            <a:ext cx="7593507" cy="4939756"/>
          </a:xfrm>
        </p:spPr>
      </p:pic>
    </p:spTree>
    <p:extLst>
      <p:ext uri="{BB962C8B-B14F-4D97-AF65-F5344CB8AC3E}">
        <p14:creationId xmlns:p14="http://schemas.microsoft.com/office/powerpoint/2010/main" val="2547876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Will include more details about the process in this section of the demo</a:t>
            </a:r>
          </a:p>
          <a:p>
            <a:r>
              <a:rPr lang="en-US" dirty="0" smtClean="0"/>
              <a:t>Maximum course content for linking is 10%, if content is greater than 10% then break down the content into sub-topics</a:t>
            </a:r>
          </a:p>
          <a:p>
            <a:r>
              <a:rPr lang="en-US" dirty="0" smtClean="0"/>
              <a:t>Course content may also be listed week by week provided that no two weeks are identical because 100/15=6.7 therefore 2 identical weeks would be 13.4 (thus, over ten percent)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Examples of course outlines with content listed as 10% or less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750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58" y="152400"/>
            <a:ext cx="8823842" cy="5867401"/>
          </a:xfrm>
        </p:spPr>
      </p:pic>
    </p:spTree>
    <p:extLst>
      <p:ext uri="{BB962C8B-B14F-4D97-AF65-F5344CB8AC3E}">
        <p14:creationId xmlns:p14="http://schemas.microsoft.com/office/powerpoint/2010/main" val="4125442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0"/>
            <a:ext cx="9057201" cy="4565949"/>
          </a:xfrm>
        </p:spPr>
      </p:pic>
    </p:spTree>
    <p:extLst>
      <p:ext uri="{BB962C8B-B14F-4D97-AF65-F5344CB8AC3E}">
        <p14:creationId xmlns:p14="http://schemas.microsoft.com/office/powerpoint/2010/main" val="2312928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Examples of Course Outlines with Course listed week by week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325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470"/>
            <a:ext cx="9144000" cy="5448694"/>
          </a:xfrm>
        </p:spPr>
      </p:pic>
    </p:spTree>
    <p:extLst>
      <p:ext uri="{BB962C8B-B14F-4D97-AF65-F5344CB8AC3E}">
        <p14:creationId xmlns:p14="http://schemas.microsoft.com/office/powerpoint/2010/main" val="1602030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16 Required Fields in Course Outlines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Course Alpha</a:t>
            </a:r>
          </a:p>
          <a:p>
            <a:r>
              <a:rPr lang="en-US" dirty="0" smtClean="0"/>
              <a:t>Course Number</a:t>
            </a:r>
          </a:p>
          <a:p>
            <a:r>
              <a:rPr lang="en-US" dirty="0" smtClean="0"/>
              <a:t>Type of action</a:t>
            </a:r>
          </a:p>
          <a:p>
            <a:r>
              <a:rPr lang="en-US" dirty="0" smtClean="0"/>
              <a:t>Full Catalog Course Title</a:t>
            </a:r>
          </a:p>
          <a:p>
            <a:r>
              <a:rPr lang="en-US" dirty="0" smtClean="0"/>
              <a:t>Date of this Course Outline</a:t>
            </a:r>
          </a:p>
          <a:p>
            <a:r>
              <a:rPr lang="en-US" dirty="0" smtClean="0"/>
              <a:t>Credits</a:t>
            </a:r>
          </a:p>
          <a:p>
            <a:r>
              <a:rPr lang="en-US" dirty="0" smtClean="0"/>
              <a:t>Contact Hours (type)</a:t>
            </a:r>
          </a:p>
          <a:p>
            <a:r>
              <a:rPr lang="en-US" dirty="0" smtClean="0"/>
              <a:t>Contact Hours (quantity)</a:t>
            </a:r>
          </a:p>
          <a:p>
            <a:r>
              <a:rPr lang="en-US" dirty="0" smtClean="0"/>
              <a:t>Course Description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Suggested Methods of Evaluation</a:t>
            </a:r>
          </a:p>
          <a:p>
            <a:r>
              <a:rPr lang="en-US" dirty="0" smtClean="0"/>
              <a:t>Suggested Methods of Instruction</a:t>
            </a:r>
          </a:p>
          <a:p>
            <a:r>
              <a:rPr lang="en-US" dirty="0" smtClean="0"/>
              <a:t>Course Competencies</a:t>
            </a:r>
          </a:p>
          <a:p>
            <a:r>
              <a:rPr lang="en-US" dirty="0" smtClean="0"/>
              <a:t>Course Content</a:t>
            </a:r>
          </a:p>
          <a:p>
            <a:r>
              <a:rPr lang="en-US" dirty="0" smtClean="0"/>
              <a:t>Effective Term</a:t>
            </a:r>
          </a:p>
          <a:p>
            <a:r>
              <a:rPr lang="en-US" dirty="0" smtClean="0"/>
              <a:t>Grading Options</a:t>
            </a:r>
          </a:p>
          <a:p>
            <a:r>
              <a:rPr lang="en-US" dirty="0" smtClean="0"/>
              <a:t>Grading Scale and Weighting Suggestions</a:t>
            </a:r>
          </a:p>
          <a:p>
            <a:r>
              <a:rPr lang="en-US" dirty="0" smtClean="0"/>
              <a:t>Maximum Enrollment</a:t>
            </a:r>
          </a:p>
          <a:p>
            <a:r>
              <a:rPr lang="en-US" dirty="0" smtClean="0"/>
              <a:t>Banner Title</a:t>
            </a:r>
          </a:p>
        </p:txBody>
      </p:sp>
    </p:spTree>
    <p:extLst>
      <p:ext uri="{BB962C8B-B14F-4D97-AF65-F5344CB8AC3E}">
        <p14:creationId xmlns:p14="http://schemas.microsoft.com/office/powerpoint/2010/main" val="350019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50"/>
            <a:ext cx="9074351" cy="6112813"/>
          </a:xfrm>
        </p:spPr>
      </p:pic>
    </p:spTree>
    <p:extLst>
      <p:ext uri="{BB962C8B-B14F-4D97-AF65-F5344CB8AC3E}">
        <p14:creationId xmlns:p14="http://schemas.microsoft.com/office/powerpoint/2010/main" val="3102636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16"/>
            <a:ext cx="9123088" cy="6176917"/>
          </a:xfrm>
        </p:spPr>
      </p:pic>
    </p:spTree>
    <p:extLst>
      <p:ext uri="{BB962C8B-B14F-4D97-AF65-F5344CB8AC3E}">
        <p14:creationId xmlns:p14="http://schemas.microsoft.com/office/powerpoint/2010/main" val="912030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557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Courses with </a:t>
            </a:r>
            <a:r>
              <a:rPr lang="en-US" dirty="0" smtClean="0"/>
              <a:t>incorrect Content (more than 10% of the course per topic)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615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1" y="1676401"/>
            <a:ext cx="9019309" cy="4021454"/>
          </a:xfrm>
        </p:spPr>
      </p:pic>
    </p:spTree>
    <p:extLst>
      <p:ext uri="{BB962C8B-B14F-4D97-AF65-F5344CB8AC3E}">
        <p14:creationId xmlns:p14="http://schemas.microsoft.com/office/powerpoint/2010/main" val="605304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" y="1828801"/>
            <a:ext cx="9064523" cy="3725602"/>
          </a:xfrm>
        </p:spPr>
      </p:pic>
    </p:spTree>
    <p:extLst>
      <p:ext uri="{BB962C8B-B14F-4D97-AF65-F5344CB8AC3E}">
        <p14:creationId xmlns:p14="http://schemas.microsoft.com/office/powerpoint/2010/main" val="420032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" y="1836997"/>
            <a:ext cx="9064525" cy="3725603"/>
          </a:xfrm>
        </p:spPr>
      </p:pic>
    </p:spTree>
    <p:extLst>
      <p:ext uri="{BB962C8B-B14F-4D97-AF65-F5344CB8AC3E}">
        <p14:creationId xmlns:p14="http://schemas.microsoft.com/office/powerpoint/2010/main" val="3925695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Prerequisites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Prerequisite information is entered in two ways:</a:t>
            </a:r>
          </a:p>
          <a:p>
            <a:pPr lvl="1"/>
            <a:r>
              <a:rPr lang="en-US" dirty="0" smtClean="0"/>
              <a:t>Catalog text (to be printed in the official catalog)</a:t>
            </a:r>
          </a:p>
          <a:p>
            <a:pPr lvl="1"/>
            <a:r>
              <a:rPr lang="en-US" dirty="0" smtClean="0"/>
              <a:t>Course </a:t>
            </a:r>
            <a:r>
              <a:rPr lang="en-US" dirty="0" smtClean="0"/>
              <a:t>links (links to the other courses in C Central)</a:t>
            </a:r>
          </a:p>
          <a:p>
            <a:r>
              <a:rPr lang="en-US" dirty="0" smtClean="0"/>
              <a:t>Catalog text must begin with “Prerequisite(s)”</a:t>
            </a:r>
          </a:p>
          <a:p>
            <a:r>
              <a:rPr lang="en-US" dirty="0" smtClean="0"/>
              <a:t>Links are made only to other courses</a:t>
            </a:r>
          </a:p>
          <a:p>
            <a:r>
              <a:rPr lang="en-US" dirty="0" smtClean="0"/>
              <a:t>If no course is a prerequisite then no link can be made and no link is required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Prerequisite(s) for catalog and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 action="ppaction://hlinksldjump"/>
              </a:rPr>
              <a:t>Examples of a simple one course prerequisite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Example of a two course prerequisite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Example of a non-course prerequisite</a:t>
            </a:r>
            <a:endParaRPr lang="en-US" dirty="0" smtClean="0"/>
          </a:p>
          <a:p>
            <a:r>
              <a:rPr lang="en-US" dirty="0" smtClean="0">
                <a:hlinkClick r:id="rId6" action="ppaction://hlinksldjump"/>
              </a:rPr>
              <a:t>Example of an incorrect prerequisite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753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course prerequisite with link</a:t>
            </a:r>
            <a:endParaRPr lang="en-US" dirty="0"/>
          </a:p>
        </p:txBody>
      </p:sp>
      <p:pic>
        <p:nvPicPr>
          <p:cNvPr id="11" name="Content Placeholder 7" descr="prereq ZOOL142.tiff"/>
          <p:cNvPicPr>
            <a:picLocks noGrp="1" noChangeAspect="1"/>
          </p:cNvPicPr>
          <p:nvPr>
            <p:ph idx="1"/>
          </p:nvPr>
        </p:nvPicPr>
        <p:blipFill>
          <a:blip r:embed="rId3"/>
          <a:srcRect t="-51030" b="-51030"/>
          <a:stretch>
            <a:fillRect/>
          </a:stretch>
        </p:blipFill>
        <p:spPr>
          <a:xfrm>
            <a:off x="1052426" y="1524001"/>
            <a:ext cx="7481974" cy="4114800"/>
          </a:xfrm>
        </p:spPr>
      </p:pic>
    </p:spTree>
    <p:extLst>
      <p:ext uri="{BB962C8B-B14F-4D97-AF65-F5344CB8AC3E}">
        <p14:creationId xmlns:p14="http://schemas.microsoft.com/office/powerpoint/2010/main" val="390900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cours</a:t>
            </a:r>
            <a:r>
              <a:rPr lang="en-US" dirty="0" smtClean="0"/>
              <a:t>e prerequisite with links</a:t>
            </a:r>
            <a:endParaRPr lang="en-US" dirty="0"/>
          </a:p>
        </p:txBody>
      </p:sp>
      <p:pic>
        <p:nvPicPr>
          <p:cNvPr id="6" name="Content Placeholder 7" descr="prereq REL200.tiff"/>
          <p:cNvPicPr>
            <a:picLocks noGrp="1" noChangeAspect="1"/>
          </p:cNvPicPr>
          <p:nvPr>
            <p:ph idx="1"/>
          </p:nvPr>
        </p:nvPicPr>
        <p:blipFill>
          <a:blip r:embed="rId3"/>
          <a:srcRect t="-50265" b="-50265"/>
          <a:stretch>
            <a:fillRect/>
          </a:stretch>
        </p:blipFill>
        <p:spPr>
          <a:xfrm>
            <a:off x="1143000" y="1524000"/>
            <a:ext cx="7481985" cy="4114800"/>
          </a:xfrm>
        </p:spPr>
      </p:pic>
    </p:spTree>
    <p:extLst>
      <p:ext uri="{BB962C8B-B14F-4D97-AF65-F5344CB8AC3E}">
        <p14:creationId xmlns:p14="http://schemas.microsoft.com/office/powerpoint/2010/main" val="275109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Optional Extra Catalog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  <a:p>
            <a:r>
              <a:rPr lang="en-US" dirty="0" smtClean="0"/>
              <a:t>Co-requisites</a:t>
            </a:r>
          </a:p>
          <a:p>
            <a:r>
              <a:rPr lang="en-US" dirty="0" smtClean="0"/>
              <a:t>Recommended Preparation</a:t>
            </a:r>
          </a:p>
          <a:p>
            <a:r>
              <a:rPr lang="en-US" dirty="0" smtClean="0"/>
              <a:t>Special Comments</a:t>
            </a:r>
          </a:p>
          <a:p>
            <a:r>
              <a:rPr lang="en-US" dirty="0" smtClean="0"/>
              <a:t>Restricted Semesters</a:t>
            </a:r>
          </a:p>
          <a:p>
            <a:r>
              <a:rPr lang="en-US" dirty="0" smtClean="0"/>
              <a:t>Cross-listed with another course alpha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33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Prerequisite text for catalog, no link</a:t>
            </a:r>
            <a:endParaRPr lang="en-US" dirty="0"/>
          </a:p>
        </p:txBody>
      </p:sp>
      <p:pic>
        <p:nvPicPr>
          <p:cNvPr id="4" name="Content Placeholder 7" descr="prereq RESP 200.tiff"/>
          <p:cNvPicPr>
            <a:picLocks noGrp="1" noChangeAspect="1"/>
          </p:cNvPicPr>
          <p:nvPr>
            <p:ph idx="1"/>
          </p:nvPr>
        </p:nvPicPr>
        <p:blipFill>
          <a:blip r:embed="rId3"/>
          <a:srcRect t="-73383" b="-73383"/>
          <a:stretch>
            <a:fillRect/>
          </a:stretch>
        </p:blipFill>
        <p:spPr>
          <a:xfrm>
            <a:off x="1100952" y="1295401"/>
            <a:ext cx="7204848" cy="3962400"/>
          </a:xfrm>
        </p:spPr>
      </p:pic>
    </p:spTree>
    <p:extLst>
      <p:ext uri="{BB962C8B-B14F-4D97-AF65-F5344CB8AC3E}">
        <p14:creationId xmlns:p14="http://schemas.microsoft.com/office/powerpoint/2010/main" val="3574943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of an incorrect entry</a:t>
            </a:r>
            <a:endParaRPr lang="en-US" dirty="0"/>
          </a:p>
        </p:txBody>
      </p:sp>
      <p:pic>
        <p:nvPicPr>
          <p:cNvPr id="6" name="Content Placeholder 5" descr="prereq_ENG256nonex.tiff"/>
          <p:cNvPicPr>
            <a:picLocks noGrp="1" noChangeAspect="1"/>
          </p:cNvPicPr>
          <p:nvPr>
            <p:ph idx="1"/>
          </p:nvPr>
        </p:nvPicPr>
        <p:blipFill>
          <a:blip r:embed="rId3"/>
          <a:srcRect t="-40107" b="-40107"/>
          <a:stretch>
            <a:fillRect/>
          </a:stretch>
        </p:blipFill>
        <p:spPr>
          <a:xfrm>
            <a:off x="1066800" y="1379493"/>
            <a:ext cx="7467600" cy="4106907"/>
          </a:xfrm>
        </p:spPr>
      </p:pic>
    </p:spTree>
    <p:extLst>
      <p:ext uri="{BB962C8B-B14F-4D97-AF65-F5344CB8AC3E}">
        <p14:creationId xmlns:p14="http://schemas.microsoft.com/office/powerpoint/2010/main" val="1790222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Catalog text and links do not match</a:t>
            </a:r>
            <a:endParaRPr lang="en-US" dirty="0"/>
          </a:p>
        </p:txBody>
      </p:sp>
      <p:pic>
        <p:nvPicPr>
          <p:cNvPr id="4" name="Content Placeholder 5" descr="Prereq_ENG256explain.png"/>
          <p:cNvPicPr>
            <a:picLocks noGrp="1" noChangeAspect="1"/>
          </p:cNvPicPr>
          <p:nvPr>
            <p:ph idx="1"/>
          </p:nvPr>
        </p:nvPicPr>
        <p:blipFill>
          <a:blip r:embed="rId3"/>
          <a:srcRect t="-38332" b="-38332"/>
          <a:stretch>
            <a:fillRect/>
          </a:stretch>
        </p:blipFill>
        <p:spPr>
          <a:xfrm>
            <a:off x="1066800" y="1371600"/>
            <a:ext cx="7543800" cy="4148809"/>
          </a:xfrm>
        </p:spPr>
      </p:pic>
    </p:spTree>
    <p:extLst>
      <p:ext uri="{BB962C8B-B14F-4D97-AF65-F5344CB8AC3E}">
        <p14:creationId xmlns:p14="http://schemas.microsoft.com/office/powerpoint/2010/main" val="1523541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Course Outline from Experimental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Contact the educational specialist</a:t>
            </a:r>
          </a:p>
          <a:p>
            <a:r>
              <a:rPr lang="en-US" dirty="0" smtClean="0"/>
              <a:t>May ask for a rename (new alpha)</a:t>
            </a:r>
          </a:p>
          <a:p>
            <a:r>
              <a:rPr lang="en-US" dirty="0" smtClean="0"/>
              <a:t>May ask for a renumber </a:t>
            </a:r>
          </a:p>
          <a:p>
            <a:r>
              <a:rPr lang="en-US" dirty="0" smtClean="0"/>
              <a:t>May ask for a rename and a renumber</a:t>
            </a:r>
          </a:p>
          <a:p>
            <a:r>
              <a:rPr lang="en-US" dirty="0" smtClean="0"/>
              <a:t>When new course arrives in your </a:t>
            </a:r>
            <a:r>
              <a:rPr lang="en-US" dirty="0" err="1" smtClean="0"/>
              <a:t>MyTasks</a:t>
            </a:r>
            <a:r>
              <a:rPr lang="en-US" dirty="0" smtClean="0"/>
              <a:t> area then follow directions for modifying a completed course outline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4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Completed Outlines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Links to examples will be transferred over from previous PowerPoint modules for ETEC 750B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093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Trial Run – Create a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hlinkClick r:id="rId3"/>
              </a:rPr>
              <a:t>http://cctest.its.hawaii.edu:8080/central/core/cas.jsp</a:t>
            </a:r>
            <a:endParaRPr lang="en-US" sz="2800" dirty="0" smtClean="0"/>
          </a:p>
          <a:p>
            <a:r>
              <a:rPr lang="en-US" dirty="0" smtClean="0"/>
              <a:t>Step 2: Courses/Create New Course Outline</a:t>
            </a:r>
          </a:p>
          <a:p>
            <a:r>
              <a:rPr lang="en-US" dirty="0" smtClean="0"/>
              <a:t>Step 3: Fill in the 16 required fields and other appropriate catalog fields</a:t>
            </a:r>
          </a:p>
          <a:p>
            <a:r>
              <a:rPr lang="en-US" dirty="0" smtClean="0"/>
              <a:t>Step 4: Send to peers for review</a:t>
            </a:r>
          </a:p>
          <a:p>
            <a:r>
              <a:rPr lang="en-US" dirty="0" smtClean="0"/>
              <a:t>Step 5: Send to ETEC project team for review</a:t>
            </a:r>
          </a:p>
          <a:p>
            <a:r>
              <a:rPr lang="en-US" dirty="0" smtClean="0"/>
              <a:t>Step 6: Make corrections, repeat steps 4 &amp; 5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URL for test database</a:t>
            </a:r>
            <a:endParaRPr lang="en-US" dirty="0"/>
          </a:p>
        </p:txBody>
      </p:sp>
      <p:sp>
        <p:nvSpPr>
          <p:cNvPr id="4" name="Title 6"/>
          <p:cNvSpPr txBox="1">
            <a:spLocks/>
          </p:cNvSpPr>
          <p:nvPr/>
        </p:nvSpPr>
        <p:spPr>
          <a:xfrm>
            <a:off x="685800" y="23622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test version of Curriculum Central is located at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itle 7"/>
          <p:cNvSpPr txBox="1">
            <a:spLocks/>
          </p:cNvSpPr>
          <p:nvPr/>
        </p:nvSpPr>
        <p:spPr>
          <a:xfrm>
            <a:off x="1371600" y="3352800"/>
            <a:ext cx="66294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http://cctest.its.hawaii.edu:8080/central/core/cas.jsp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Education </a:t>
            </a:r>
            <a:r>
              <a:rPr lang="en-US" dirty="0" err="1" smtClean="0"/>
              <a:t>SLOs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smtClean="0"/>
              <a:t>Fields for Transfer to UHM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#18 (Gen Ed </a:t>
            </a:r>
            <a:r>
              <a:rPr lang="en-US" dirty="0" err="1" smtClean="0"/>
              <a:t>SLOs</a:t>
            </a:r>
            <a:r>
              <a:rPr lang="en-US" dirty="0" smtClean="0"/>
              <a:t>) must link to methods of evaluation (#16)</a:t>
            </a:r>
          </a:p>
          <a:p>
            <a:r>
              <a:rPr lang="en-US" dirty="0" smtClean="0"/>
              <a:t>#44 list similar courses at other UH campuses</a:t>
            </a:r>
          </a:p>
          <a:p>
            <a:r>
              <a:rPr lang="en-US" dirty="0" smtClean="0"/>
              <a:t>#46 appropriate for UHM Gen Ed Core </a:t>
            </a:r>
            <a:r>
              <a:rPr lang="en-US" dirty="0" err="1" smtClean="0"/>
              <a:t>Req</a:t>
            </a:r>
            <a:r>
              <a:rPr lang="en-US" dirty="0" smtClean="0"/>
              <a:t>?</a:t>
            </a:r>
          </a:p>
          <a:p>
            <a:r>
              <a:rPr lang="en-US" dirty="0" smtClean="0"/>
              <a:t>#47 other articulation agreements (not #46)</a:t>
            </a:r>
          </a:p>
          <a:p>
            <a:r>
              <a:rPr lang="en-US" dirty="0" smtClean="0"/>
              <a:t>#56, 57 Foundation and Diversification (AA)</a:t>
            </a:r>
          </a:p>
          <a:p>
            <a:r>
              <a:rPr lang="en-US" dirty="0" smtClean="0"/>
              <a:t>#58, 59 Area requirements (AS degrees)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92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Course Outline from Scratch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3"/>
              </a:rPr>
              <a:t>http://cctest.its.hawaii.edu:8080/central/core/cas.jsp</a:t>
            </a:r>
            <a:endParaRPr lang="en-US" dirty="0" smtClean="0"/>
          </a:p>
          <a:p>
            <a:r>
              <a:rPr lang="en-US" dirty="0" smtClean="0"/>
              <a:t>Step 2: Courses/Create New Course Outline</a:t>
            </a:r>
          </a:p>
          <a:p>
            <a:r>
              <a:rPr lang="en-US" dirty="0" smtClean="0"/>
              <a:t>Step 3: Fill in the 16 required fields and other appropriate catalog fields</a:t>
            </a:r>
          </a:p>
          <a:p>
            <a:r>
              <a:rPr lang="en-US" dirty="0" smtClean="0"/>
              <a:t>Step 4: Fill in appropriate non-catalog fields</a:t>
            </a:r>
          </a:p>
          <a:p>
            <a:r>
              <a:rPr lang="en-US" dirty="0" smtClean="0"/>
              <a:t>Step 5: Send to peers for review</a:t>
            </a:r>
          </a:p>
          <a:p>
            <a:r>
              <a:rPr lang="en-US" dirty="0" smtClean="0"/>
              <a:t>Step 6: Make corrections, repeat steps 5 &amp; 6</a:t>
            </a:r>
          </a:p>
          <a:p>
            <a:r>
              <a:rPr lang="en-US" dirty="0" smtClean="0"/>
              <a:t>Step 7: Click the approval button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26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Course from Scratch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View the beginning steps for making a co </a:t>
            </a:r>
            <a:r>
              <a:rPr lang="en-US" dirty="0" err="1" smtClean="0"/>
              <a:t>urse</a:t>
            </a:r>
            <a:r>
              <a:rPr lang="en-US" dirty="0" smtClean="0"/>
              <a:t> outline from scratch by clicking on the video button</a:t>
            </a:r>
          </a:p>
          <a:p>
            <a:r>
              <a:rPr lang="en-US" dirty="0" smtClean="0"/>
              <a:t>Before creating a new course, you must check the UH system database of active courses</a:t>
            </a:r>
          </a:p>
          <a:p>
            <a:r>
              <a:rPr lang="en-US" dirty="0" smtClean="0"/>
              <a:t>Before creating a new course, you must check the Community Colleges historical database</a:t>
            </a:r>
            <a:endParaRPr lang="en-US" dirty="0"/>
          </a:p>
        </p:txBody>
      </p:sp>
      <p:sp>
        <p:nvSpPr>
          <p:cNvPr id="6" name="Action Button: Movie 5">
            <a:hlinkClick r:id="rId3" highlightClick="1"/>
          </p:cNvPr>
          <p:cNvSpPr/>
          <p:nvPr/>
        </p:nvSpPr>
        <p:spPr>
          <a:xfrm>
            <a:off x="2133600" y="2667000"/>
            <a:ext cx="609600" cy="6096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Ways to Enter Competencies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Copy/paste individual competencies from the catalog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Type the competencies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th</a:t>
            </a:r>
            <a:r>
              <a:rPr lang="en-US" dirty="0" smtClean="0"/>
              <a:t>e </a:t>
            </a:r>
            <a:r>
              <a:rPr lang="en-US" dirty="0" err="1" smtClean="0"/>
              <a:t>QuickList</a:t>
            </a:r>
            <a:r>
              <a:rPr lang="en-US" dirty="0" smtClean="0"/>
              <a:t> Entry function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Click </a:t>
            </a:r>
            <a:r>
              <a:rPr lang="en-US" dirty="0" smtClean="0">
                <a:hlinkClick r:id="rId3"/>
              </a:rPr>
              <a:t>here</a:t>
            </a:r>
            <a:r>
              <a:rPr lang="en-US" dirty="0" smtClean="0"/>
              <a:t> to hear an explanation about the ways to enter course competencies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Ways to Enter Competencies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competencies should be measureable</a:t>
            </a:r>
          </a:p>
          <a:p>
            <a:r>
              <a:rPr lang="en-US" dirty="0" smtClean="0"/>
              <a:t>A minimum of one competency is required</a:t>
            </a:r>
          </a:p>
          <a:p>
            <a:r>
              <a:rPr lang="en-US" dirty="0" smtClean="0"/>
              <a:t>No maximum for course competencies, though more than one catalog page filled would be considered excessive UNLESS required by an external accrediting body for a vocational field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488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Ways to Enter Competencies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Example of a course with a single broad generic competency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Example of a course with multiple competencies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Example of a course with multiple competencies</a:t>
            </a:r>
            <a:endParaRPr lang="en-US" dirty="0" smtClean="0"/>
          </a:p>
          <a:p>
            <a:r>
              <a:rPr lang="en-US" dirty="0" smtClean="0">
                <a:hlinkClick r:id="rId6" action="ppaction://hlinksldjump"/>
              </a:rPr>
              <a:t>Example of a course with many </a:t>
            </a:r>
            <a:r>
              <a:rPr lang="en-US" dirty="0" err="1" smtClean="0">
                <a:hlinkClick r:id="rId6" action="ppaction://hlinksldjump"/>
              </a:rPr>
              <a:t>many</a:t>
            </a:r>
            <a:r>
              <a:rPr lang="en-US" dirty="0" smtClean="0">
                <a:hlinkClick r:id="rId6" action="ppaction://hlinksldjump"/>
              </a:rPr>
              <a:t> (78!!!) competencies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958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827</Words>
  <Application>Microsoft Office PowerPoint</Application>
  <PresentationFormat>On-screen Show (4:3)</PresentationFormat>
  <Paragraphs>150</Paragraphs>
  <Slides>36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Curriculum Central New Course Outline Menu</vt:lpstr>
      <vt:lpstr>16 Required Fields in Course Outlines</vt:lpstr>
      <vt:lpstr>Optional Extra Catalog Fields</vt:lpstr>
      <vt:lpstr>General Education SLOs and  Fields for Transfer to UHM</vt:lpstr>
      <vt:lpstr>New Course Outline from Scratch</vt:lpstr>
      <vt:lpstr>New Course from Scratch</vt:lpstr>
      <vt:lpstr>3 Ways to Enter Competencies</vt:lpstr>
      <vt:lpstr>3 Ways to Enter Competencies</vt:lpstr>
      <vt:lpstr>3 Ways to Enter Competencies</vt:lpstr>
      <vt:lpstr>Single Competency</vt:lpstr>
      <vt:lpstr>Multiple Competency</vt:lpstr>
      <vt:lpstr>Multiple Competency</vt:lpstr>
      <vt:lpstr>Vocational courses sometimes require many many more competencies!</vt:lpstr>
      <vt:lpstr>Course Content</vt:lpstr>
      <vt:lpstr>Examples of course outlines with content listed as 10% or less</vt:lpstr>
      <vt:lpstr>PowerPoint Presentation</vt:lpstr>
      <vt:lpstr>PowerPoint Presentation</vt:lpstr>
      <vt:lpstr>Examples of Course Outlines with Course listed week by week</vt:lpstr>
      <vt:lpstr>PowerPoint Presentation</vt:lpstr>
      <vt:lpstr>PowerPoint Presentation</vt:lpstr>
      <vt:lpstr>PowerPoint Presentation</vt:lpstr>
      <vt:lpstr>Examples of Courses with incorrect Content (more than 10% of the course per topic)</vt:lpstr>
      <vt:lpstr>PowerPoint Presentation</vt:lpstr>
      <vt:lpstr>PowerPoint Presentation</vt:lpstr>
      <vt:lpstr>PowerPoint Presentation</vt:lpstr>
      <vt:lpstr>Course Prerequisites</vt:lpstr>
      <vt:lpstr>Prerequisite(s) for catalog and links</vt:lpstr>
      <vt:lpstr>Single course prerequisite with link</vt:lpstr>
      <vt:lpstr>Two course prerequisite with links</vt:lpstr>
      <vt:lpstr>Prerequisite text for catalog, no link</vt:lpstr>
      <vt:lpstr>Example of an incorrect entry</vt:lpstr>
      <vt:lpstr>Catalog text and links do not match</vt:lpstr>
      <vt:lpstr>New Course Outline from Experimental</vt:lpstr>
      <vt:lpstr>Examples of Completed Outlines</vt:lpstr>
      <vt:lpstr>Trial Run – Create a Course</vt:lpstr>
      <vt:lpstr>URL for test database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New Course Outlines</dc:title>
  <dc:creator>Melissa</dc:creator>
  <cp:lastModifiedBy>Melissa</cp:lastModifiedBy>
  <cp:revision>37</cp:revision>
  <dcterms:created xsi:type="dcterms:W3CDTF">2012-03-18T06:42:55Z</dcterms:created>
  <dcterms:modified xsi:type="dcterms:W3CDTF">2012-03-21T06:07:45Z</dcterms:modified>
</cp:coreProperties>
</file>